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14BDCC9-326E-49A3-95C5-A4888804F5CF}">
  <a:tblStyle styleId="{A14BDCC9-326E-49A3-95C5-A4888804F5CF}"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112524145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311252414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112967785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11296778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112524145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112524145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{A14BDCC9-326E-49A3-95C5-A4888804F5CF}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b="1" sz="1800">
                        <a:solidFill>
                          <a:srgbClr val="E95C3D"/>
                        </a:solidFill>
                        <a:latin typeface="Inter"/>
                        <a:ea typeface="Inter"/>
                        <a:cs typeface="Inter"/>
                        <a:sym typeface="Inter"/>
                      </a:endParaRPr>
                    </a:p>
                    <a:p>
                      <a:pPr indent="0" lvl="0" marL="0" marR="0" rtl="0" algn="l">
                        <a:spcBef>
                          <a:spcPts val="0"/>
                        </a:spcBef>
                        <a:spcAft>
                          <a:spcPts val="0"/>
                        </a:spcAft>
                        <a:buNone/>
                      </a:pPr>
                      <a:r>
                        <a:t/>
                      </a:r>
                      <a:endParaRPr b="1" sz="1800">
                        <a:solidFill>
                          <a:srgbClr val="E95C3D"/>
                        </a:solidFill>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0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{A14BDCC9-326E-49A3-95C5-A4888804F5CF}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lie, falsehood, or invention of information that is deliberately made up or altered to deceive or mislead others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500">
                          <a:latin typeface="Inter"/>
                          <a:ea typeface="Inter"/>
                          <a:cs typeface="Inter"/>
                          <a:sym typeface="Inter"/>
                        </a:rPr>
                        <a:t>“Now forty [y]ears later, revisionists and pseudo-historians do not hesitate to label the ‘Holocaust’ a fabrication. Books, articles and lectures abound, describing the Holocaust as a ‘myth,’ a ‘hoax’ and a ‘lie.”</a:t>
                      </a:r>
                      <a:endParaRPr sz="1500">
                        <a:latin typeface="Inter"/>
                        <a:ea typeface="Inter"/>
                        <a:cs typeface="Inter"/>
                        <a:sym typeface="Inter"/>
                      </a:endParaRPr>
                    </a:p>
                    <a:p>
                      <a:pPr indent="-323850" lvl="0" marL="457200" marR="0" rtl="0" algn="r">
                        <a:spcBef>
                          <a:spcPts val="0"/>
                        </a:spcBef>
                        <a:spcAft>
                          <a:spcPts val="0"/>
                        </a:spcAft>
                        <a:buSzPts val="1500"/>
                        <a:buFont typeface="Inter"/>
                        <a:buChar char="-"/>
                      </a:pPr>
                      <a:r>
                        <a:rPr lang="en" sz="1500">
                          <a:latin typeface="Inter"/>
                          <a:ea typeface="Inter"/>
                          <a:cs typeface="Inter"/>
                          <a:sym typeface="Inter"/>
                        </a:rPr>
                        <a:t>Adaire Klein, “Painful Narratives of Survival,” in </a:t>
                      </a:r>
                      <a:r>
                        <a:rPr i="1" lang="en" sz="1500">
                          <a:latin typeface="Inter"/>
                          <a:ea typeface="Inter"/>
                          <a:cs typeface="Inter"/>
                          <a:sym typeface="Inter"/>
                        </a:rPr>
                        <a:t>The Jewish Veteran</a:t>
                      </a:r>
                      <a:r>
                        <a:rPr lang="en" sz="1500">
                          <a:latin typeface="Inter"/>
                          <a:ea typeface="Inter"/>
                          <a:cs typeface="Inter"/>
                          <a:sym typeface="Inter"/>
                        </a:rPr>
                        <a:t>, 1978.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b="1" sz="1800">
                        <a:solidFill>
                          <a:srgbClr val="E95C3D"/>
                        </a:solidFill>
                        <a:latin typeface="Inter"/>
                        <a:ea typeface="Inter"/>
                        <a:cs typeface="Inter"/>
                        <a:sym typeface="Inter"/>
                      </a:endParaRPr>
                    </a:p>
                    <a:p>
                      <a:pPr indent="0" lvl="0" marL="0" marR="0" rtl="0" algn="l">
                        <a:spcBef>
                          <a:spcPts val="0"/>
                        </a:spcBef>
                        <a:spcAft>
                          <a:spcPts val="0"/>
                        </a:spcAft>
                        <a:buNone/>
                      </a:pPr>
                      <a:r>
                        <a:t/>
                      </a:r>
                      <a:endParaRPr b="1" sz="1800">
                        <a:solidFill>
                          <a:srgbClr val="E95C3D"/>
                        </a:solidFill>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Plus Jakarta Sans"/>
                <a:ea typeface="Plus Jakarta Sans"/>
                <a:cs typeface="Plus Jakarta Sans"/>
                <a:sym typeface="Plus Jakarta Sans"/>
              </a:rPr>
              <a:t>Fabrication</a:t>
            </a:r>
            <a:endParaRPr b="1" sz="30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p:nvPr/>
        </p:nvSpPr>
        <p:spPr>
          <a:xfrm>
            <a:off x="4831025" y="133650"/>
            <a:ext cx="3874200" cy="3513900"/>
          </a:xfrm>
          <a:prstGeom prst="wedgeRoundRectCallout">
            <a:avLst>
              <a:gd fmla="val 14882" name="adj1"/>
              <a:gd fmla="val 5824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 name="Google Shape;76;p16"/>
          <p:cNvSpPr txBox="1"/>
          <p:nvPr/>
        </p:nvSpPr>
        <p:spPr>
          <a:xfrm>
            <a:off x="92100" y="52950"/>
            <a:ext cx="4478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600">
                <a:solidFill>
                  <a:schemeClr val="dk1"/>
                </a:solidFill>
                <a:latin typeface="Inter"/>
                <a:ea typeface="Inter"/>
                <a:cs typeface="Inter"/>
                <a:sym typeface="Inter"/>
              </a:rPr>
              <a:t>QUOTE ANALYSIS:</a:t>
            </a:r>
            <a:endParaRPr b="1" sz="16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600">
                <a:solidFill>
                  <a:schemeClr val="dk1"/>
                </a:solidFill>
                <a:latin typeface="Inter"/>
                <a:ea typeface="Inter"/>
                <a:cs typeface="Inter"/>
                <a:sym typeface="Inter"/>
              </a:rPr>
              <a:t>In 3-5 sentences, answer the following prompt.</a:t>
            </a:r>
            <a:endParaRPr b="1" sz="16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16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600">
                <a:solidFill>
                  <a:schemeClr val="dk1"/>
                </a:solidFill>
                <a:latin typeface="Inter"/>
                <a:ea typeface="Inter"/>
                <a:cs typeface="Inter"/>
                <a:sym typeface="Inter"/>
              </a:rPr>
              <a:t>How do we determine what is true in history, especially when different claims are made? What dangers arise when people believe history is just a matter of opinion?</a:t>
            </a:r>
            <a:endParaRPr b="1">
              <a:latin typeface="Inter"/>
              <a:ea typeface="Inter"/>
              <a:cs typeface="Inter"/>
              <a:sym typeface="Inter"/>
            </a:endParaRPr>
          </a:p>
          <a:p>
            <a:pPr indent="0" lvl="0" marL="0" rtl="0" algn="l">
              <a:lnSpc>
                <a:spcPct val="90000"/>
              </a:lnSpc>
              <a:spcBef>
                <a:spcPts val="800"/>
              </a:spcBef>
              <a:spcAft>
                <a:spcPts val="0"/>
              </a:spcAft>
              <a:buNone/>
            </a:pPr>
            <a:r>
              <a:t/>
            </a:r>
            <a:endParaRPr b="1" sz="1900">
              <a:solidFill>
                <a:srgbClr val="E95C3D"/>
              </a:solidFill>
              <a:latin typeface="Inter"/>
              <a:ea typeface="Inter"/>
              <a:cs typeface="Inter"/>
              <a:sym typeface="Inter"/>
            </a:endParaRPr>
          </a:p>
        </p:txBody>
      </p:sp>
      <p:sp>
        <p:nvSpPr>
          <p:cNvPr id="77" name="Google Shape;77;p16"/>
          <p:cNvSpPr txBox="1"/>
          <p:nvPr/>
        </p:nvSpPr>
        <p:spPr>
          <a:xfrm>
            <a:off x="4997750" y="281550"/>
            <a:ext cx="3530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700">
                <a:solidFill>
                  <a:schemeClr val="dk1"/>
                </a:solidFill>
                <a:latin typeface="Inter"/>
                <a:ea typeface="Inter"/>
                <a:cs typeface="Inter"/>
                <a:sym typeface="Inter"/>
              </a:rPr>
              <a:t>“How do we know when a historian is telling the truth? Aren’t all historians, in the end, only giving their own opinions about the past? Don’t they just selected whatever facts they need to support their own interpretations and leave the rest in the archives?... Aren’t there, rather different truths, according to your political beliefs and personal perspectives?”</a:t>
            </a:r>
            <a:endParaRPr sz="1600">
              <a:latin typeface="Inter"/>
              <a:ea typeface="Inter"/>
              <a:cs typeface="Inter"/>
              <a:sym typeface="Inter"/>
            </a:endParaRPr>
          </a:p>
        </p:txBody>
      </p:sp>
      <p:sp>
        <p:nvSpPr>
          <p:cNvPr id="78" name="Google Shape;78;p16"/>
          <p:cNvSpPr txBox="1"/>
          <p:nvPr/>
        </p:nvSpPr>
        <p:spPr>
          <a:xfrm>
            <a:off x="4378100" y="4010025"/>
            <a:ext cx="30000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Source: Richard J. Evans, </a:t>
            </a:r>
            <a:r>
              <a:rPr i="1" lang="en" sz="1200">
                <a:solidFill>
                  <a:schemeClr val="dk1"/>
                </a:solidFill>
                <a:latin typeface="Inter"/>
                <a:ea typeface="Inter"/>
                <a:cs typeface="Inter"/>
                <a:sym typeface="Inter"/>
              </a:rPr>
              <a:t>Lying About Hitler</a:t>
            </a:r>
            <a:r>
              <a:rPr lang="en" sz="1200">
                <a:solidFill>
                  <a:schemeClr val="dk1"/>
                </a:solidFill>
                <a:latin typeface="Inter"/>
                <a:ea typeface="Inter"/>
                <a:cs typeface="Inter"/>
                <a:sym typeface="Inter"/>
              </a:rPr>
              <a:t>, 2008.</a:t>
            </a:r>
            <a:endParaRPr sz="1200"/>
          </a:p>
        </p:txBody>
      </p:sp>
      <p:sp>
        <p:nvSpPr>
          <p:cNvPr id="79" name="Google Shape;79;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